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1" r:id="rId3"/>
    <p:sldId id="272" r:id="rId4"/>
    <p:sldId id="273" r:id="rId5"/>
    <p:sldId id="258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smtClean="0">
                <a:latin typeface="Arial Black" pitchFamily="34" charset="0"/>
              </a:rPr>
              <a:t>Wspomaganie </a:t>
            </a:r>
            <a:r>
              <a:rPr lang="pl-PL" sz="3600" b="1" dirty="0" smtClean="0">
                <a:latin typeface="Arial Black" pitchFamily="34" charset="0"/>
              </a:rPr>
              <a:t>szkół w rozwoju kompetencji matematyczno – przyrodniczych uczniów – </a:t>
            </a:r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b="1" dirty="0" smtClean="0">
                <a:latin typeface="Arial Black" pitchFamily="34" charset="0"/>
              </a:rPr>
              <a:t>III etap edukacyjny </a:t>
            </a:r>
            <a:endParaRPr lang="pl-PL" sz="36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u="sng" dirty="0" smtClean="0"/>
              <a:t>Moduł III</a:t>
            </a:r>
            <a:r>
              <a:rPr lang="pl-PL" b="1" dirty="0" smtClean="0"/>
              <a:t> </a:t>
            </a:r>
            <a:endParaRPr lang="pl-PL" dirty="0" smtClean="0"/>
          </a:p>
          <a:p>
            <a:r>
              <a:rPr lang="pl-PL" b="1" cap="all" dirty="0" smtClean="0"/>
              <a:t>Rozwój kompetencji matematyczno-przyrodniczych na III etapie edukacyjnym</a:t>
            </a:r>
            <a:endParaRPr lang="pl-PL" dirty="0" smtClean="0"/>
          </a:p>
          <a:p>
            <a:r>
              <a:rPr lang="pl-PL" b="1" dirty="0" smtClean="0"/>
              <a:t>III.2. Znaczenie i rozwój kompetencji matematyczno – przyrodniczych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53570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b="1" dirty="0" smtClean="0"/>
              <a:t>Profil kompetencyjny nauczyciela na III etapie edukacyjnym 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778697"/>
            <a:ext cx="10649607" cy="37202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pl-PL" sz="2800" b="1" dirty="0" smtClean="0"/>
              <a:t>Wiedza </a:t>
            </a:r>
            <a:endParaRPr lang="pl-PL" sz="2800" dirty="0" smtClean="0"/>
          </a:p>
          <a:p>
            <a:r>
              <a:rPr lang="pl-PL" sz="2800" dirty="0" smtClean="0"/>
              <a:t>Nauczyciel: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rozumie </a:t>
            </a:r>
            <a:r>
              <a:rPr lang="pl-PL" sz="2800" b="1" dirty="0" smtClean="0"/>
              <a:t>ideę kompetencji matematyczno-przyrodniczych </a:t>
            </a:r>
            <a:r>
              <a:rPr lang="pl-PL" sz="2800" dirty="0" smtClean="0"/>
              <a:t>i konieczność ich kształtowania w kontekście funkcjonowania ucznia w otaczającej go rzeczywistości;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wie, jaka </a:t>
            </a:r>
            <a:r>
              <a:rPr lang="pl-PL" sz="2800" b="1" dirty="0" smtClean="0"/>
              <a:t>wiedza, umiejętności i postawy powiązane są z tymi kompetencjami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rozpoznaje </a:t>
            </a:r>
            <a:r>
              <a:rPr lang="pl-PL" sz="2800" b="1" dirty="0" smtClean="0"/>
              <a:t>potrzeby rozwojowe i możliwości uczniów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zna </a:t>
            </a:r>
            <a:r>
              <a:rPr lang="pl-PL" sz="2800" b="1" dirty="0" smtClean="0"/>
              <a:t>metody i techniki pracy </a:t>
            </a:r>
            <a:r>
              <a:rPr lang="pl-PL" sz="2800" dirty="0" smtClean="0"/>
              <a:t>zalecane przy rozwijaniu kompetencji matematyczno-przyrodniczych; 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zna </a:t>
            </a:r>
            <a:r>
              <a:rPr lang="pl-PL" sz="2800" b="1" dirty="0" smtClean="0"/>
              <a:t>aspekty prawne </a:t>
            </a:r>
            <a:r>
              <a:rPr lang="pl-PL" sz="2800" dirty="0" smtClean="0"/>
              <a:t>związane z koniecznością ich kształtowania. 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215025"/>
            <a:ext cx="10649607" cy="42839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pl-PL" sz="2800" b="1" dirty="0" smtClean="0"/>
              <a:t>Umiejętności: </a:t>
            </a:r>
            <a:endParaRPr lang="pl-PL" sz="2800" dirty="0" smtClean="0"/>
          </a:p>
          <a:p>
            <a:r>
              <a:rPr lang="pl-PL" sz="2800" dirty="0" smtClean="0"/>
              <a:t>Nauczyciel: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dokonuje </a:t>
            </a:r>
            <a:r>
              <a:rPr lang="pl-PL" sz="2800" b="1" dirty="0" smtClean="0"/>
              <a:t>wyborów, czego i jak uczyć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dobiera strategie, formy i metody nauczania</a:t>
            </a:r>
            <a:r>
              <a:rPr lang="pl-PL" sz="2800" dirty="0" smtClean="0"/>
              <a:t>, które pozwolą na ukształtowanie u uczniów kompetencji </a:t>
            </a:r>
            <a:r>
              <a:rPr lang="pl-PL" sz="2800" dirty="0" err="1" smtClean="0"/>
              <a:t>matematyczno--przyrodniczych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tak organizuje lekcję, by </a:t>
            </a:r>
            <a:r>
              <a:rPr lang="pl-PL" sz="2800" b="1" dirty="0" smtClean="0"/>
              <a:t>zdolni uczniowie nie nudzili się, a przeciętni nie byli zagubieni</a:t>
            </a:r>
            <a:r>
              <a:rPr lang="pl-PL" sz="2800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stosuje formy i metody pracy służące kształtowaniu tych kompetencji zarówno </a:t>
            </a:r>
            <a:r>
              <a:rPr lang="pl-PL" sz="2800" b="1" dirty="0" smtClean="0"/>
              <a:t>podczas zajęć przedmiotowych, jak i w innych sytuacjach edukacyjnych oraz wychowawczych</a:t>
            </a:r>
            <a:r>
              <a:rPr lang="pl-PL" sz="2800" dirty="0" smtClean="0"/>
              <a:t>;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202499"/>
            <a:ext cx="10649607" cy="45093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wskazuje, że </a:t>
            </a:r>
            <a:r>
              <a:rPr lang="pl-PL" sz="2800" b="1" dirty="0" smtClean="0"/>
              <a:t>matematyka znajduje swoje zastosowanie niemal w każdej dziedzinie życia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wykorzystuje </a:t>
            </a:r>
            <a:r>
              <a:rPr lang="pl-PL" sz="2800" b="1" dirty="0" smtClean="0"/>
              <a:t>różnorodne formy oceniania</a:t>
            </a:r>
            <a:r>
              <a:rPr lang="pl-PL" sz="2800" dirty="0" smtClean="0"/>
              <a:t>, w tym informację zwrotną, samoocenę i ocenę koleżeńską, w celu określania i doceniania postępów ucznia;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współpracuje z nauczycielami wszystkich przedmiotów </a:t>
            </a:r>
            <a:r>
              <a:rPr lang="pl-PL" sz="2800" dirty="0" smtClean="0"/>
              <a:t>w rozwijaniu kompetencji matematyczno-przyrodniczych, a także innych kompetencji kluczowych;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potrafi </a:t>
            </a:r>
            <a:r>
              <a:rPr lang="pl-PL" sz="2800" b="1" dirty="0" smtClean="0"/>
              <a:t>integrować działania </a:t>
            </a:r>
            <a:r>
              <a:rPr lang="pl-PL" sz="2800" dirty="0" smtClean="0"/>
              <a:t>podejmowane na różnych lekcjach/zajęciach; 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jest </a:t>
            </a:r>
            <a:r>
              <a:rPr lang="pl-PL" sz="2800" b="1" dirty="0" smtClean="0"/>
              <a:t>dobrym gospodarzem i menedżerem</a:t>
            </a:r>
            <a:r>
              <a:rPr lang="pl-PL" sz="2800" dirty="0" smtClean="0"/>
              <a:t>, potrafi znaleźć partnerów, rodziców, którzy pomogą mu dostosować warsztat pracy do potrzeb dydaktycznych XXI wieku. 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189973"/>
            <a:ext cx="10649607" cy="4308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800" b="1" dirty="0" smtClean="0"/>
              <a:t>Postawy </a:t>
            </a:r>
            <a:endParaRPr lang="pl-PL" sz="2800" dirty="0" smtClean="0"/>
          </a:p>
          <a:p>
            <a:r>
              <a:rPr lang="pl-PL" sz="2800" dirty="0" smtClean="0"/>
              <a:t>Nauczyciel: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obserwuje swoje działania dydaktyczne i pedagogiczne </a:t>
            </a:r>
            <a:r>
              <a:rPr lang="pl-PL" sz="2800" dirty="0" smtClean="0"/>
              <a:t>nie tylko w zakresie dydaktyki przedmiotu, lecz także na polu wychowawczym;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wykorzystuje te obserwacje do </a:t>
            </a:r>
            <a:r>
              <a:rPr lang="pl-PL" sz="2800" b="1" dirty="0" smtClean="0"/>
              <a:t>poprawiania swojego warsztatu pracy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jest przygotowany </a:t>
            </a:r>
            <a:r>
              <a:rPr lang="pl-PL" sz="2800" b="1" dirty="0" smtClean="0"/>
              <a:t>w każdej chwili przeprowadzić lekcję na III etapie edukacyjnym </a:t>
            </a:r>
            <a:r>
              <a:rPr lang="pl-PL" sz="2800" dirty="0" smtClean="0"/>
              <a:t>– w dowolnej klasie i na każdy temat;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potrafi </a:t>
            </a:r>
            <a:r>
              <a:rPr lang="pl-PL" sz="2800" b="1" dirty="0" smtClean="0"/>
              <a:t>przyznać się przed uczniami do niewiedzy</a:t>
            </a:r>
            <a:r>
              <a:rPr lang="pl-PL" sz="2800" dirty="0" smtClean="0"/>
              <a:t>;  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189973"/>
            <a:ext cx="10649607" cy="43089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obserwuje na bieżąco wiedzę przekazywaną przez media</a:t>
            </a:r>
            <a:r>
              <a:rPr lang="pl-PL" sz="2800" dirty="0" smtClean="0"/>
              <a:t>, by dzielić się nią ze swoimi podopiecznymi i zainteresować ich wyborem odpowiednich źródeł poszerzających ich wiedzę;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jest gotów </a:t>
            </a:r>
            <a:r>
              <a:rPr lang="pl-PL" sz="2800" b="1" dirty="0" smtClean="0"/>
              <a:t>poddawać weryfikacji efekty swojej pracy i wyciągać wnioski </a:t>
            </a:r>
            <a:r>
              <a:rPr lang="pl-PL" sz="2800" dirty="0" smtClean="0"/>
              <a:t>służące udoskonaleniu własnych kompetencji, a tym samym kompetencji swoich uczniów;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współpracuje z innymi nauczycielami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dba, by lekcje danego przedmiotu odbywały się </a:t>
            </a:r>
            <a:r>
              <a:rPr lang="pl-PL" sz="2800" b="1" dirty="0" smtClean="0"/>
              <a:t>w sali odpowiednio do tego dostosowanej </a:t>
            </a:r>
            <a:r>
              <a:rPr lang="pl-PL" sz="2800" dirty="0" smtClean="0"/>
              <a:t>(powrót do klasopracowni); 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przekazuje uczniom wiedzę, </a:t>
            </a:r>
            <a:r>
              <a:rPr lang="pl-PL" sz="2800" b="1" dirty="0" smtClean="0"/>
              <a:t>korzystając z modeli, komputera, pomocy naukowych</a:t>
            </a:r>
            <a:r>
              <a:rPr lang="pl-PL" sz="28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315233"/>
            <a:ext cx="10649607" cy="4183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z="2800" dirty="0" smtClean="0"/>
              <a:t>Tworząc profil kompetencyjny nauczyciela w zakresie kształtowania u uczniów umiejętności matematyczno-przyrodniczych, warto podkreślić, że uczący na III etapie edukacyjnym powinien </a:t>
            </a:r>
            <a:r>
              <a:rPr lang="pl-PL" sz="2800" b="1" dirty="0" smtClean="0"/>
              <a:t>wspomagać uczniów w rozwijaniu tych kompetencji, które wiążą się z aspektami nauczania problemowego. </a:t>
            </a:r>
            <a:endParaRPr lang="pl-PL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064713"/>
            <a:ext cx="10649607" cy="44342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pl-PL" sz="2800" dirty="0" smtClean="0"/>
              <a:t>Nauczyciel powinien zatem rozwijać u uczniów: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kompetencje </a:t>
            </a:r>
            <a:r>
              <a:rPr lang="pl-PL" sz="2800" b="1" dirty="0" smtClean="0"/>
              <a:t>społeczno-wychowawcze </a:t>
            </a:r>
            <a:r>
              <a:rPr lang="pl-PL" sz="2800" dirty="0" smtClean="0"/>
              <a:t>– tak, by uczniowie potrafili współpracować w zespole koleżeńskim, wspierali słabszych, pełnili rolę przywódcze;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kompetencje </a:t>
            </a:r>
            <a:r>
              <a:rPr lang="pl-PL" sz="2800" b="1" dirty="0" smtClean="0"/>
              <a:t>uczenia się przez całe życie </a:t>
            </a:r>
            <a:r>
              <a:rPr lang="pl-PL" sz="2800" dirty="0" smtClean="0"/>
              <a:t>– tak, by uczniowie byli przygotowani do samodzielnego studiowania, poznali strategii, z którymi będą się spotykali w przyszłości;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aspekt psychologiczny uczenia się </a:t>
            </a:r>
            <a:r>
              <a:rPr lang="pl-PL" sz="2800" dirty="0" smtClean="0"/>
              <a:t>– tak, by uczniowie słabsi mieli okazję wczuć się w role odkrywców, nabrać pewności i nie zniechęcać się niepowodzeniem; </a:t>
            </a:r>
          </a:p>
          <a:p>
            <a:pPr>
              <a:buFont typeface="Arial" pitchFamily="34" charset="0"/>
              <a:buChar char="•"/>
            </a:pPr>
            <a:r>
              <a:rPr lang="pl-PL" sz="2800" b="1" dirty="0" smtClean="0"/>
              <a:t>aspekt organizacyjno-logistyczny uczenia się </a:t>
            </a:r>
            <a:r>
              <a:rPr lang="pl-PL" sz="2800" dirty="0" smtClean="0"/>
              <a:t>– tak, by uczniowie uczyli się strategii postępowania, cierpliwości, finalizowania rozpoczętych zadań, wyciągania praktycznych wniosków.</a:t>
            </a:r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543</Words>
  <Application>Microsoft Office PowerPoint</Application>
  <PresentationFormat>Niestandardowy</PresentationFormat>
  <Paragraphs>55</Paragraphs>
  <Slides>8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Wspomaganie szkół w rozwoju kompetencji matematyczno – przyrodniczych uczniów –  III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Domownicy</cp:lastModifiedBy>
  <cp:revision>20</cp:revision>
  <dcterms:created xsi:type="dcterms:W3CDTF">2018-12-02T13:14:09Z</dcterms:created>
  <dcterms:modified xsi:type="dcterms:W3CDTF">2018-12-23T16:07:39Z</dcterms:modified>
</cp:coreProperties>
</file>